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/>
    <p:restoredTop sz="94726"/>
  </p:normalViewPr>
  <p:slideViewPr>
    <p:cSldViewPr snapToGrid="0" snapToObjects="1">
      <p:cViewPr varScale="1">
        <p:scale>
          <a:sx n="121" d="100"/>
          <a:sy n="121" d="100"/>
        </p:scale>
        <p:origin x="176" y="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C3F9D7-FDA0-4E74-A7D9-26FA2A4CA7DE}" type="doc">
      <dgm:prSet loTypeId="urn:microsoft.com/office/officeart/2016/7/layout/RepeatingBendingProcessNew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1472FBA-96C0-48E3-8C9F-B261C0FF1BAE}">
      <dgm:prSet/>
      <dgm:spPr/>
      <dgm:t>
        <a:bodyPr/>
        <a:lstStyle/>
        <a:p>
          <a:r>
            <a:rPr lang="en-US"/>
            <a:t>Inputs</a:t>
          </a:r>
        </a:p>
      </dgm:t>
    </dgm:pt>
    <dgm:pt modelId="{FEC1606B-A3D7-4829-AF95-DF9720898D9E}" type="parTrans" cxnId="{2E544E94-7665-46D5-B3C9-E0D0044B7405}">
      <dgm:prSet/>
      <dgm:spPr/>
      <dgm:t>
        <a:bodyPr/>
        <a:lstStyle/>
        <a:p>
          <a:endParaRPr lang="en-US"/>
        </a:p>
      </dgm:t>
    </dgm:pt>
    <dgm:pt modelId="{082640A0-96DD-4120-9182-3FD6F384991B}" type="sibTrans" cxnId="{2E544E94-7665-46D5-B3C9-E0D0044B7405}">
      <dgm:prSet/>
      <dgm:spPr/>
      <dgm:t>
        <a:bodyPr/>
        <a:lstStyle/>
        <a:p>
          <a:endParaRPr lang="en-US"/>
        </a:p>
      </dgm:t>
    </dgm:pt>
    <dgm:pt modelId="{DB85D74E-BB59-43CB-9E5C-6C0C61B44DD6}">
      <dgm:prSet/>
      <dgm:spPr/>
      <dgm:t>
        <a:bodyPr/>
        <a:lstStyle/>
        <a:p>
          <a:r>
            <a:rPr lang="en-US"/>
            <a:t>• Real-time customer data: income, credit utilization, missed payments, employment status, loan balance, payment history</a:t>
          </a:r>
        </a:p>
      </dgm:t>
    </dgm:pt>
    <dgm:pt modelId="{AA226F1F-D7C5-4FC8-B999-92FFD2840676}" type="parTrans" cxnId="{060A45BC-A735-4FFF-879C-1219C30C600A}">
      <dgm:prSet/>
      <dgm:spPr/>
      <dgm:t>
        <a:bodyPr/>
        <a:lstStyle/>
        <a:p>
          <a:endParaRPr lang="en-US"/>
        </a:p>
      </dgm:t>
    </dgm:pt>
    <dgm:pt modelId="{3BF338E0-6153-4E08-82C5-FE2550A8344C}" type="sibTrans" cxnId="{060A45BC-A735-4FFF-879C-1219C30C600A}">
      <dgm:prSet/>
      <dgm:spPr/>
      <dgm:t>
        <a:bodyPr/>
        <a:lstStyle/>
        <a:p>
          <a:endParaRPr lang="en-US"/>
        </a:p>
      </dgm:t>
    </dgm:pt>
    <dgm:pt modelId="{B32B0591-E4F4-49FB-848F-75523B65064D}">
      <dgm:prSet/>
      <dgm:spPr/>
      <dgm:t>
        <a:bodyPr/>
        <a:lstStyle/>
        <a:p>
          <a:r>
            <a:rPr lang="en-US"/>
            <a:t>Decision Logic</a:t>
          </a:r>
        </a:p>
      </dgm:t>
    </dgm:pt>
    <dgm:pt modelId="{1A9A7F48-DE64-44DB-B3D8-94E86D96813D}" type="parTrans" cxnId="{380451F4-0057-4AFB-9E80-226A538C6B77}">
      <dgm:prSet/>
      <dgm:spPr/>
      <dgm:t>
        <a:bodyPr/>
        <a:lstStyle/>
        <a:p>
          <a:endParaRPr lang="en-US"/>
        </a:p>
      </dgm:t>
    </dgm:pt>
    <dgm:pt modelId="{D22A30A3-4D18-4114-A619-052EE0F91011}" type="sibTrans" cxnId="{380451F4-0057-4AFB-9E80-226A538C6B77}">
      <dgm:prSet/>
      <dgm:spPr/>
      <dgm:t>
        <a:bodyPr/>
        <a:lstStyle/>
        <a:p>
          <a:endParaRPr lang="en-US"/>
        </a:p>
      </dgm:t>
    </dgm:pt>
    <dgm:pt modelId="{B0590EA2-1584-488C-91FE-90FFE5A2C16D}">
      <dgm:prSet/>
      <dgm:spPr/>
      <dgm:t>
        <a:bodyPr/>
        <a:lstStyle/>
        <a:p>
          <a:r>
            <a:rPr lang="en-US"/>
            <a:t>• Combines predictive scores (logistic regression) with business rules to determine intervention paths</a:t>
          </a:r>
        </a:p>
      </dgm:t>
    </dgm:pt>
    <dgm:pt modelId="{2A58D610-F43E-478D-9B64-7EC9AFB6E509}" type="parTrans" cxnId="{BD287B23-EF92-4D06-BA18-5BE8BCDD00CF}">
      <dgm:prSet/>
      <dgm:spPr/>
      <dgm:t>
        <a:bodyPr/>
        <a:lstStyle/>
        <a:p>
          <a:endParaRPr lang="en-US"/>
        </a:p>
      </dgm:t>
    </dgm:pt>
    <dgm:pt modelId="{97744E40-4007-42E4-84CA-3A201F3E817A}" type="sibTrans" cxnId="{BD287B23-EF92-4D06-BA18-5BE8BCDD00CF}">
      <dgm:prSet/>
      <dgm:spPr/>
      <dgm:t>
        <a:bodyPr/>
        <a:lstStyle/>
        <a:p>
          <a:endParaRPr lang="en-US"/>
        </a:p>
      </dgm:t>
    </dgm:pt>
    <dgm:pt modelId="{DED9C151-513B-4C90-85E6-BF5F4F384EA7}">
      <dgm:prSet/>
      <dgm:spPr/>
      <dgm:t>
        <a:bodyPr/>
        <a:lstStyle/>
        <a:p>
          <a:r>
            <a:rPr lang="en-US"/>
            <a:t>• Decision engine assigns customer to optimal action pathway</a:t>
          </a:r>
        </a:p>
      </dgm:t>
    </dgm:pt>
    <dgm:pt modelId="{141AE14A-CFBC-416E-BD85-925F575773E9}" type="parTrans" cxnId="{A0982EDE-98FA-4DB1-A9CE-94C0B39FD6ED}">
      <dgm:prSet/>
      <dgm:spPr/>
      <dgm:t>
        <a:bodyPr/>
        <a:lstStyle/>
        <a:p>
          <a:endParaRPr lang="en-US"/>
        </a:p>
      </dgm:t>
    </dgm:pt>
    <dgm:pt modelId="{03AEC090-C8DC-4A4F-939F-8A9F00A16932}" type="sibTrans" cxnId="{A0982EDE-98FA-4DB1-A9CE-94C0B39FD6ED}">
      <dgm:prSet/>
      <dgm:spPr/>
      <dgm:t>
        <a:bodyPr/>
        <a:lstStyle/>
        <a:p>
          <a:endParaRPr lang="en-US"/>
        </a:p>
      </dgm:t>
    </dgm:pt>
    <dgm:pt modelId="{57263777-65BB-4AE3-BAEF-FBD4AA649699}">
      <dgm:prSet/>
      <dgm:spPr/>
      <dgm:t>
        <a:bodyPr/>
        <a:lstStyle/>
        <a:p>
          <a:r>
            <a:rPr lang="en-US"/>
            <a:t>Actions</a:t>
          </a:r>
        </a:p>
      </dgm:t>
    </dgm:pt>
    <dgm:pt modelId="{6A62C9C1-B7C8-4210-A577-6C9C63A3F0CF}" type="parTrans" cxnId="{92C597B8-0F3A-4D04-B1C3-96BE6BB017B4}">
      <dgm:prSet/>
      <dgm:spPr/>
      <dgm:t>
        <a:bodyPr/>
        <a:lstStyle/>
        <a:p>
          <a:endParaRPr lang="en-US"/>
        </a:p>
      </dgm:t>
    </dgm:pt>
    <dgm:pt modelId="{9E61BA58-6567-4E85-8058-3DB3781AB7D1}" type="sibTrans" cxnId="{92C597B8-0F3A-4D04-B1C3-96BE6BB017B4}">
      <dgm:prSet/>
      <dgm:spPr/>
      <dgm:t>
        <a:bodyPr/>
        <a:lstStyle/>
        <a:p>
          <a:endParaRPr lang="en-US"/>
        </a:p>
      </dgm:t>
    </dgm:pt>
    <dgm:pt modelId="{7BF681B1-2BA6-4E36-84FF-83684C005867}">
      <dgm:prSet/>
      <dgm:spPr/>
      <dgm:t>
        <a:bodyPr/>
        <a:lstStyle/>
        <a:p>
          <a:r>
            <a:rPr lang="en-US"/>
            <a:t>• Automated payment reminders, credit counseling outreach, hardship offers, spending management programs</a:t>
          </a:r>
        </a:p>
      </dgm:t>
    </dgm:pt>
    <dgm:pt modelId="{CE6270C9-C2BF-4E56-8D28-2C655AB3E00F}" type="parTrans" cxnId="{C6FFBE27-4917-4008-8F5C-6264809285C9}">
      <dgm:prSet/>
      <dgm:spPr/>
      <dgm:t>
        <a:bodyPr/>
        <a:lstStyle/>
        <a:p>
          <a:endParaRPr lang="en-US"/>
        </a:p>
      </dgm:t>
    </dgm:pt>
    <dgm:pt modelId="{6477281A-7333-4285-8572-B8965E141E74}" type="sibTrans" cxnId="{C6FFBE27-4917-4008-8F5C-6264809285C9}">
      <dgm:prSet/>
      <dgm:spPr/>
      <dgm:t>
        <a:bodyPr/>
        <a:lstStyle/>
        <a:p>
          <a:endParaRPr lang="en-US"/>
        </a:p>
      </dgm:t>
    </dgm:pt>
    <dgm:pt modelId="{DFD0F259-1C7D-40CB-AF8C-7F2DC243E744}">
      <dgm:prSet/>
      <dgm:spPr/>
      <dgm:t>
        <a:bodyPr/>
        <a:lstStyle/>
        <a:p>
          <a:r>
            <a:rPr lang="en-US"/>
            <a:t>🔄 Learning Loop</a:t>
          </a:r>
        </a:p>
      </dgm:t>
    </dgm:pt>
    <dgm:pt modelId="{42F499BA-52E6-4960-AB79-5BA0894B47FC}" type="parTrans" cxnId="{B104DD39-5170-476B-8DD6-DB9931605B0E}">
      <dgm:prSet/>
      <dgm:spPr/>
      <dgm:t>
        <a:bodyPr/>
        <a:lstStyle/>
        <a:p>
          <a:endParaRPr lang="en-US"/>
        </a:p>
      </dgm:t>
    </dgm:pt>
    <dgm:pt modelId="{6AD3801A-9002-4B7B-893F-E5A2DFA059E9}" type="sibTrans" cxnId="{B104DD39-5170-476B-8DD6-DB9931605B0E}">
      <dgm:prSet/>
      <dgm:spPr/>
      <dgm:t>
        <a:bodyPr/>
        <a:lstStyle/>
        <a:p>
          <a:endParaRPr lang="en-US"/>
        </a:p>
      </dgm:t>
    </dgm:pt>
    <dgm:pt modelId="{2A5DB240-6C64-4879-AB5D-FDB8C23D5B10}">
      <dgm:prSet/>
      <dgm:spPr/>
      <dgm:t>
        <a:bodyPr/>
        <a:lstStyle/>
        <a:p>
          <a:r>
            <a:rPr lang="en-US"/>
            <a:t>• Model continuously updated based on repayment outcomes, customer engagement, and fairness audits</a:t>
          </a:r>
        </a:p>
      </dgm:t>
    </dgm:pt>
    <dgm:pt modelId="{6A186987-9D4A-4792-A7CF-6CB57802F117}" type="parTrans" cxnId="{91450FD6-ABF0-4949-9541-ADB82FBE2585}">
      <dgm:prSet/>
      <dgm:spPr/>
      <dgm:t>
        <a:bodyPr/>
        <a:lstStyle/>
        <a:p>
          <a:endParaRPr lang="en-US"/>
        </a:p>
      </dgm:t>
    </dgm:pt>
    <dgm:pt modelId="{E98062CE-B535-4D93-9F1A-9FD69FEE84B5}" type="sibTrans" cxnId="{91450FD6-ABF0-4949-9541-ADB82FBE2585}">
      <dgm:prSet/>
      <dgm:spPr/>
      <dgm:t>
        <a:bodyPr/>
        <a:lstStyle/>
        <a:p>
          <a:endParaRPr lang="en-US"/>
        </a:p>
      </dgm:t>
    </dgm:pt>
    <dgm:pt modelId="{F5F165EC-9E19-D24C-92B5-24BC5AC09973}" type="pres">
      <dgm:prSet presAssocID="{CCC3F9D7-FDA0-4E74-A7D9-26FA2A4CA7DE}" presName="Name0" presStyleCnt="0">
        <dgm:presLayoutVars>
          <dgm:dir/>
          <dgm:resizeHandles val="exact"/>
        </dgm:presLayoutVars>
      </dgm:prSet>
      <dgm:spPr/>
    </dgm:pt>
    <dgm:pt modelId="{C3B350B0-1D45-224A-A2BD-72A96362AE2D}" type="pres">
      <dgm:prSet presAssocID="{B1472FBA-96C0-48E3-8C9F-B261C0FF1BAE}" presName="node" presStyleLbl="node1" presStyleIdx="0" presStyleCnt="9">
        <dgm:presLayoutVars>
          <dgm:bulletEnabled val="1"/>
        </dgm:presLayoutVars>
      </dgm:prSet>
      <dgm:spPr/>
    </dgm:pt>
    <dgm:pt modelId="{BA2BD048-F7C9-A54F-8183-2EAD1CFEEE81}" type="pres">
      <dgm:prSet presAssocID="{082640A0-96DD-4120-9182-3FD6F384991B}" presName="sibTrans" presStyleLbl="sibTrans1D1" presStyleIdx="0" presStyleCnt="8"/>
      <dgm:spPr/>
    </dgm:pt>
    <dgm:pt modelId="{7AF10862-34CC-CF4C-9BEB-99C624009A11}" type="pres">
      <dgm:prSet presAssocID="{082640A0-96DD-4120-9182-3FD6F384991B}" presName="connectorText" presStyleLbl="sibTrans1D1" presStyleIdx="0" presStyleCnt="8"/>
      <dgm:spPr/>
    </dgm:pt>
    <dgm:pt modelId="{B75C6D06-3907-8347-8EC1-255BEF924D79}" type="pres">
      <dgm:prSet presAssocID="{DB85D74E-BB59-43CB-9E5C-6C0C61B44DD6}" presName="node" presStyleLbl="node1" presStyleIdx="1" presStyleCnt="9">
        <dgm:presLayoutVars>
          <dgm:bulletEnabled val="1"/>
        </dgm:presLayoutVars>
      </dgm:prSet>
      <dgm:spPr/>
    </dgm:pt>
    <dgm:pt modelId="{DE415CAC-AF6B-6143-AF3F-40D247BB0F8D}" type="pres">
      <dgm:prSet presAssocID="{3BF338E0-6153-4E08-82C5-FE2550A8344C}" presName="sibTrans" presStyleLbl="sibTrans1D1" presStyleIdx="1" presStyleCnt="8"/>
      <dgm:spPr/>
    </dgm:pt>
    <dgm:pt modelId="{E5B18CFF-3A31-E544-BCB9-A2FCDC0E5BDD}" type="pres">
      <dgm:prSet presAssocID="{3BF338E0-6153-4E08-82C5-FE2550A8344C}" presName="connectorText" presStyleLbl="sibTrans1D1" presStyleIdx="1" presStyleCnt="8"/>
      <dgm:spPr/>
    </dgm:pt>
    <dgm:pt modelId="{7373E177-71B5-0142-A0BD-342DF3FECB69}" type="pres">
      <dgm:prSet presAssocID="{B32B0591-E4F4-49FB-848F-75523B65064D}" presName="node" presStyleLbl="node1" presStyleIdx="2" presStyleCnt="9">
        <dgm:presLayoutVars>
          <dgm:bulletEnabled val="1"/>
        </dgm:presLayoutVars>
      </dgm:prSet>
      <dgm:spPr/>
    </dgm:pt>
    <dgm:pt modelId="{017EA006-D85E-8449-A509-1DC8B63B5973}" type="pres">
      <dgm:prSet presAssocID="{D22A30A3-4D18-4114-A619-052EE0F91011}" presName="sibTrans" presStyleLbl="sibTrans1D1" presStyleIdx="2" presStyleCnt="8"/>
      <dgm:spPr/>
    </dgm:pt>
    <dgm:pt modelId="{F00C8B42-3A84-2445-86FA-EDB7AE3A265C}" type="pres">
      <dgm:prSet presAssocID="{D22A30A3-4D18-4114-A619-052EE0F91011}" presName="connectorText" presStyleLbl="sibTrans1D1" presStyleIdx="2" presStyleCnt="8"/>
      <dgm:spPr/>
    </dgm:pt>
    <dgm:pt modelId="{6A8F09F7-4771-2143-B2A8-AD13C472FDB9}" type="pres">
      <dgm:prSet presAssocID="{B0590EA2-1584-488C-91FE-90FFE5A2C16D}" presName="node" presStyleLbl="node1" presStyleIdx="3" presStyleCnt="9">
        <dgm:presLayoutVars>
          <dgm:bulletEnabled val="1"/>
        </dgm:presLayoutVars>
      </dgm:prSet>
      <dgm:spPr/>
    </dgm:pt>
    <dgm:pt modelId="{DD5803AD-C761-8340-B498-26D53BE0A95F}" type="pres">
      <dgm:prSet presAssocID="{97744E40-4007-42E4-84CA-3A201F3E817A}" presName="sibTrans" presStyleLbl="sibTrans1D1" presStyleIdx="3" presStyleCnt="8"/>
      <dgm:spPr/>
    </dgm:pt>
    <dgm:pt modelId="{00F9DFAB-81C2-EE45-B303-96BB58D1BFDB}" type="pres">
      <dgm:prSet presAssocID="{97744E40-4007-42E4-84CA-3A201F3E817A}" presName="connectorText" presStyleLbl="sibTrans1D1" presStyleIdx="3" presStyleCnt="8"/>
      <dgm:spPr/>
    </dgm:pt>
    <dgm:pt modelId="{8C5AD5F3-4C46-1349-943F-CE99F1001572}" type="pres">
      <dgm:prSet presAssocID="{DED9C151-513B-4C90-85E6-BF5F4F384EA7}" presName="node" presStyleLbl="node1" presStyleIdx="4" presStyleCnt="9">
        <dgm:presLayoutVars>
          <dgm:bulletEnabled val="1"/>
        </dgm:presLayoutVars>
      </dgm:prSet>
      <dgm:spPr/>
    </dgm:pt>
    <dgm:pt modelId="{188AFB82-7B31-7D44-90CC-FFE5AD782EB9}" type="pres">
      <dgm:prSet presAssocID="{03AEC090-C8DC-4A4F-939F-8A9F00A16932}" presName="sibTrans" presStyleLbl="sibTrans1D1" presStyleIdx="4" presStyleCnt="8"/>
      <dgm:spPr/>
    </dgm:pt>
    <dgm:pt modelId="{6158090B-5B7F-E94A-83F8-3A565AB094FD}" type="pres">
      <dgm:prSet presAssocID="{03AEC090-C8DC-4A4F-939F-8A9F00A16932}" presName="connectorText" presStyleLbl="sibTrans1D1" presStyleIdx="4" presStyleCnt="8"/>
      <dgm:spPr/>
    </dgm:pt>
    <dgm:pt modelId="{838B32DA-615F-4B4C-BFAF-508722873A7B}" type="pres">
      <dgm:prSet presAssocID="{57263777-65BB-4AE3-BAEF-FBD4AA649699}" presName="node" presStyleLbl="node1" presStyleIdx="5" presStyleCnt="9">
        <dgm:presLayoutVars>
          <dgm:bulletEnabled val="1"/>
        </dgm:presLayoutVars>
      </dgm:prSet>
      <dgm:spPr/>
    </dgm:pt>
    <dgm:pt modelId="{CBD6716D-3EDB-C74A-AECA-7A0703F0ED88}" type="pres">
      <dgm:prSet presAssocID="{9E61BA58-6567-4E85-8058-3DB3781AB7D1}" presName="sibTrans" presStyleLbl="sibTrans1D1" presStyleIdx="5" presStyleCnt="8"/>
      <dgm:spPr/>
    </dgm:pt>
    <dgm:pt modelId="{43687231-3030-0744-AAF9-8DF8D0268399}" type="pres">
      <dgm:prSet presAssocID="{9E61BA58-6567-4E85-8058-3DB3781AB7D1}" presName="connectorText" presStyleLbl="sibTrans1D1" presStyleIdx="5" presStyleCnt="8"/>
      <dgm:spPr/>
    </dgm:pt>
    <dgm:pt modelId="{04C4119C-56D0-514A-96DC-2E3B5AC4D0AB}" type="pres">
      <dgm:prSet presAssocID="{7BF681B1-2BA6-4E36-84FF-83684C005867}" presName="node" presStyleLbl="node1" presStyleIdx="6" presStyleCnt="9">
        <dgm:presLayoutVars>
          <dgm:bulletEnabled val="1"/>
        </dgm:presLayoutVars>
      </dgm:prSet>
      <dgm:spPr/>
    </dgm:pt>
    <dgm:pt modelId="{C4825DD7-10E8-BE40-8B94-8D828499030F}" type="pres">
      <dgm:prSet presAssocID="{6477281A-7333-4285-8572-B8965E141E74}" presName="sibTrans" presStyleLbl="sibTrans1D1" presStyleIdx="6" presStyleCnt="8"/>
      <dgm:spPr/>
    </dgm:pt>
    <dgm:pt modelId="{42499B01-61D6-7345-8162-3C3EFA18B01A}" type="pres">
      <dgm:prSet presAssocID="{6477281A-7333-4285-8572-B8965E141E74}" presName="connectorText" presStyleLbl="sibTrans1D1" presStyleIdx="6" presStyleCnt="8"/>
      <dgm:spPr/>
    </dgm:pt>
    <dgm:pt modelId="{20469972-5992-C148-917B-FD4BC148C25E}" type="pres">
      <dgm:prSet presAssocID="{DFD0F259-1C7D-40CB-AF8C-7F2DC243E744}" presName="node" presStyleLbl="node1" presStyleIdx="7" presStyleCnt="9">
        <dgm:presLayoutVars>
          <dgm:bulletEnabled val="1"/>
        </dgm:presLayoutVars>
      </dgm:prSet>
      <dgm:spPr/>
    </dgm:pt>
    <dgm:pt modelId="{85C8EAF8-FC45-FC4F-AE85-CCF8B33F5AD9}" type="pres">
      <dgm:prSet presAssocID="{6AD3801A-9002-4B7B-893F-E5A2DFA059E9}" presName="sibTrans" presStyleLbl="sibTrans1D1" presStyleIdx="7" presStyleCnt="8"/>
      <dgm:spPr/>
    </dgm:pt>
    <dgm:pt modelId="{DA9C0A55-3783-584B-99DD-5E02B934661B}" type="pres">
      <dgm:prSet presAssocID="{6AD3801A-9002-4B7B-893F-E5A2DFA059E9}" presName="connectorText" presStyleLbl="sibTrans1D1" presStyleIdx="7" presStyleCnt="8"/>
      <dgm:spPr/>
    </dgm:pt>
    <dgm:pt modelId="{A0FB38FC-0C2B-1C41-836C-7ADB9A8230BD}" type="pres">
      <dgm:prSet presAssocID="{2A5DB240-6C64-4879-AB5D-FDB8C23D5B10}" presName="node" presStyleLbl="node1" presStyleIdx="8" presStyleCnt="9">
        <dgm:presLayoutVars>
          <dgm:bulletEnabled val="1"/>
        </dgm:presLayoutVars>
      </dgm:prSet>
      <dgm:spPr/>
    </dgm:pt>
  </dgm:ptLst>
  <dgm:cxnLst>
    <dgm:cxn modelId="{6B89A102-9472-9241-A3A3-3B9973DBAA26}" type="presOf" srcId="{03AEC090-C8DC-4A4F-939F-8A9F00A16932}" destId="{188AFB82-7B31-7D44-90CC-FFE5AD782EB9}" srcOrd="0" destOrd="0" presId="urn:microsoft.com/office/officeart/2016/7/layout/RepeatingBendingProcessNew"/>
    <dgm:cxn modelId="{AAB04711-F16C-D84F-ACB6-8BCD3C12533A}" type="presOf" srcId="{B1472FBA-96C0-48E3-8C9F-B261C0FF1BAE}" destId="{C3B350B0-1D45-224A-A2BD-72A96362AE2D}" srcOrd="0" destOrd="0" presId="urn:microsoft.com/office/officeart/2016/7/layout/RepeatingBendingProcessNew"/>
    <dgm:cxn modelId="{BD287B23-EF92-4D06-BA18-5BE8BCDD00CF}" srcId="{CCC3F9D7-FDA0-4E74-A7D9-26FA2A4CA7DE}" destId="{B0590EA2-1584-488C-91FE-90FFE5A2C16D}" srcOrd="3" destOrd="0" parTransId="{2A58D610-F43E-478D-9B64-7EC9AFB6E509}" sibTransId="{97744E40-4007-42E4-84CA-3A201F3E817A}"/>
    <dgm:cxn modelId="{C6FFBE27-4917-4008-8F5C-6264809285C9}" srcId="{CCC3F9D7-FDA0-4E74-A7D9-26FA2A4CA7DE}" destId="{7BF681B1-2BA6-4E36-84FF-83684C005867}" srcOrd="6" destOrd="0" parTransId="{CE6270C9-C2BF-4E56-8D28-2C655AB3E00F}" sibTransId="{6477281A-7333-4285-8572-B8965E141E74}"/>
    <dgm:cxn modelId="{AF955234-5EDE-0B4E-8E4D-4874010E6B92}" type="presOf" srcId="{DED9C151-513B-4C90-85E6-BF5F4F384EA7}" destId="{8C5AD5F3-4C46-1349-943F-CE99F1001572}" srcOrd="0" destOrd="0" presId="urn:microsoft.com/office/officeart/2016/7/layout/RepeatingBendingProcessNew"/>
    <dgm:cxn modelId="{B104DD39-5170-476B-8DD6-DB9931605B0E}" srcId="{CCC3F9D7-FDA0-4E74-A7D9-26FA2A4CA7DE}" destId="{DFD0F259-1C7D-40CB-AF8C-7F2DC243E744}" srcOrd="7" destOrd="0" parTransId="{42F499BA-52E6-4960-AB79-5BA0894B47FC}" sibTransId="{6AD3801A-9002-4B7B-893F-E5A2DFA059E9}"/>
    <dgm:cxn modelId="{A238EC3C-0C31-E248-812D-8EF1E88124F1}" type="presOf" srcId="{DFD0F259-1C7D-40CB-AF8C-7F2DC243E744}" destId="{20469972-5992-C148-917B-FD4BC148C25E}" srcOrd="0" destOrd="0" presId="urn:microsoft.com/office/officeart/2016/7/layout/RepeatingBendingProcessNew"/>
    <dgm:cxn modelId="{8D17114A-900F-8045-83C2-5B1603662B45}" type="presOf" srcId="{CCC3F9D7-FDA0-4E74-A7D9-26FA2A4CA7DE}" destId="{F5F165EC-9E19-D24C-92B5-24BC5AC09973}" srcOrd="0" destOrd="0" presId="urn:microsoft.com/office/officeart/2016/7/layout/RepeatingBendingProcessNew"/>
    <dgm:cxn modelId="{8734BD4E-BCC0-A341-BA04-957394DEB777}" type="presOf" srcId="{6AD3801A-9002-4B7B-893F-E5A2DFA059E9}" destId="{85C8EAF8-FC45-FC4F-AE85-CCF8B33F5AD9}" srcOrd="0" destOrd="0" presId="urn:microsoft.com/office/officeart/2016/7/layout/RepeatingBendingProcessNew"/>
    <dgm:cxn modelId="{5477DB52-7E83-BB47-9524-6CB2D9E83DA0}" type="presOf" srcId="{6477281A-7333-4285-8572-B8965E141E74}" destId="{42499B01-61D6-7345-8162-3C3EFA18B01A}" srcOrd="1" destOrd="0" presId="urn:microsoft.com/office/officeart/2016/7/layout/RepeatingBendingProcessNew"/>
    <dgm:cxn modelId="{77605956-FD28-7549-BCAC-BB25B654C153}" type="presOf" srcId="{7BF681B1-2BA6-4E36-84FF-83684C005867}" destId="{04C4119C-56D0-514A-96DC-2E3B5AC4D0AB}" srcOrd="0" destOrd="0" presId="urn:microsoft.com/office/officeart/2016/7/layout/RepeatingBendingProcessNew"/>
    <dgm:cxn modelId="{E96A0282-1F82-7440-BF17-26C6005921EC}" type="presOf" srcId="{97744E40-4007-42E4-84CA-3A201F3E817A}" destId="{00F9DFAB-81C2-EE45-B303-96BB58D1BFDB}" srcOrd="1" destOrd="0" presId="urn:microsoft.com/office/officeart/2016/7/layout/RepeatingBendingProcessNew"/>
    <dgm:cxn modelId="{22273B84-1993-DA46-B23B-233365B823DA}" type="presOf" srcId="{082640A0-96DD-4120-9182-3FD6F384991B}" destId="{7AF10862-34CC-CF4C-9BEB-99C624009A11}" srcOrd="1" destOrd="0" presId="urn:microsoft.com/office/officeart/2016/7/layout/RepeatingBendingProcessNew"/>
    <dgm:cxn modelId="{AC215B8D-CF38-B54F-AD90-C9CCC646057B}" type="presOf" srcId="{D22A30A3-4D18-4114-A619-052EE0F91011}" destId="{F00C8B42-3A84-2445-86FA-EDB7AE3A265C}" srcOrd="1" destOrd="0" presId="urn:microsoft.com/office/officeart/2016/7/layout/RepeatingBendingProcessNew"/>
    <dgm:cxn modelId="{2E544E94-7665-46D5-B3C9-E0D0044B7405}" srcId="{CCC3F9D7-FDA0-4E74-A7D9-26FA2A4CA7DE}" destId="{B1472FBA-96C0-48E3-8C9F-B261C0FF1BAE}" srcOrd="0" destOrd="0" parTransId="{FEC1606B-A3D7-4829-AF95-DF9720898D9E}" sibTransId="{082640A0-96DD-4120-9182-3FD6F384991B}"/>
    <dgm:cxn modelId="{A6CBEEA4-177A-6143-8874-B85F52AA2AAD}" type="presOf" srcId="{9E61BA58-6567-4E85-8058-3DB3781AB7D1}" destId="{43687231-3030-0744-AAF9-8DF8D0268399}" srcOrd="1" destOrd="0" presId="urn:microsoft.com/office/officeart/2016/7/layout/RepeatingBendingProcessNew"/>
    <dgm:cxn modelId="{95DFC0A5-0EBB-2D47-92D2-B544E96C38CA}" type="presOf" srcId="{6477281A-7333-4285-8572-B8965E141E74}" destId="{C4825DD7-10E8-BE40-8B94-8D828499030F}" srcOrd="0" destOrd="0" presId="urn:microsoft.com/office/officeart/2016/7/layout/RepeatingBendingProcessNew"/>
    <dgm:cxn modelId="{93BA0AAF-FFE7-944D-A48B-BF397DF6063D}" type="presOf" srcId="{082640A0-96DD-4120-9182-3FD6F384991B}" destId="{BA2BD048-F7C9-A54F-8183-2EAD1CFEEE81}" srcOrd="0" destOrd="0" presId="urn:microsoft.com/office/officeart/2016/7/layout/RepeatingBendingProcessNew"/>
    <dgm:cxn modelId="{EF6D54B1-600F-FC42-84A9-BA91F6C2FF33}" type="presOf" srcId="{57263777-65BB-4AE3-BAEF-FBD4AA649699}" destId="{838B32DA-615F-4B4C-BFAF-508722873A7B}" srcOrd="0" destOrd="0" presId="urn:microsoft.com/office/officeart/2016/7/layout/RepeatingBendingProcessNew"/>
    <dgm:cxn modelId="{92C597B8-0F3A-4D04-B1C3-96BE6BB017B4}" srcId="{CCC3F9D7-FDA0-4E74-A7D9-26FA2A4CA7DE}" destId="{57263777-65BB-4AE3-BAEF-FBD4AA649699}" srcOrd="5" destOrd="0" parTransId="{6A62C9C1-B7C8-4210-A577-6C9C63A3F0CF}" sibTransId="{9E61BA58-6567-4E85-8058-3DB3781AB7D1}"/>
    <dgm:cxn modelId="{89E86DB9-4DA4-1745-BBD8-97F2F231AD32}" type="presOf" srcId="{97744E40-4007-42E4-84CA-3A201F3E817A}" destId="{DD5803AD-C761-8340-B498-26D53BE0A95F}" srcOrd="0" destOrd="0" presId="urn:microsoft.com/office/officeart/2016/7/layout/RepeatingBendingProcessNew"/>
    <dgm:cxn modelId="{C19A6FBB-C29E-654B-969D-29E5CA30003C}" type="presOf" srcId="{B0590EA2-1584-488C-91FE-90FFE5A2C16D}" destId="{6A8F09F7-4771-2143-B2A8-AD13C472FDB9}" srcOrd="0" destOrd="0" presId="urn:microsoft.com/office/officeart/2016/7/layout/RepeatingBendingProcessNew"/>
    <dgm:cxn modelId="{C261E1BB-5B06-BD42-A1CB-8D3CBB2E1912}" type="presOf" srcId="{03AEC090-C8DC-4A4F-939F-8A9F00A16932}" destId="{6158090B-5B7F-E94A-83F8-3A565AB094FD}" srcOrd="1" destOrd="0" presId="urn:microsoft.com/office/officeart/2016/7/layout/RepeatingBendingProcessNew"/>
    <dgm:cxn modelId="{060A45BC-A735-4FFF-879C-1219C30C600A}" srcId="{CCC3F9D7-FDA0-4E74-A7D9-26FA2A4CA7DE}" destId="{DB85D74E-BB59-43CB-9E5C-6C0C61B44DD6}" srcOrd="1" destOrd="0" parTransId="{AA226F1F-D7C5-4FC8-B999-92FFD2840676}" sibTransId="{3BF338E0-6153-4E08-82C5-FE2550A8344C}"/>
    <dgm:cxn modelId="{50C06CCD-F893-5B4E-9763-49B67C312C08}" type="presOf" srcId="{3BF338E0-6153-4E08-82C5-FE2550A8344C}" destId="{E5B18CFF-3A31-E544-BCB9-A2FCDC0E5BDD}" srcOrd="1" destOrd="0" presId="urn:microsoft.com/office/officeart/2016/7/layout/RepeatingBendingProcessNew"/>
    <dgm:cxn modelId="{795D53D2-7EE6-154B-86A4-8258CE3FD16A}" type="presOf" srcId="{2A5DB240-6C64-4879-AB5D-FDB8C23D5B10}" destId="{A0FB38FC-0C2B-1C41-836C-7ADB9A8230BD}" srcOrd="0" destOrd="0" presId="urn:microsoft.com/office/officeart/2016/7/layout/RepeatingBendingProcessNew"/>
    <dgm:cxn modelId="{91450FD6-ABF0-4949-9541-ADB82FBE2585}" srcId="{CCC3F9D7-FDA0-4E74-A7D9-26FA2A4CA7DE}" destId="{2A5DB240-6C64-4879-AB5D-FDB8C23D5B10}" srcOrd="8" destOrd="0" parTransId="{6A186987-9D4A-4792-A7CF-6CB57802F117}" sibTransId="{E98062CE-B535-4D93-9F1A-9FD69FEE84B5}"/>
    <dgm:cxn modelId="{A0982EDE-98FA-4DB1-A9CE-94C0B39FD6ED}" srcId="{CCC3F9D7-FDA0-4E74-A7D9-26FA2A4CA7DE}" destId="{DED9C151-513B-4C90-85E6-BF5F4F384EA7}" srcOrd="4" destOrd="0" parTransId="{141AE14A-CFBC-416E-BD85-925F575773E9}" sibTransId="{03AEC090-C8DC-4A4F-939F-8A9F00A16932}"/>
    <dgm:cxn modelId="{FCF9E0EB-2C60-5C4B-BED3-6B5566883EAB}" type="presOf" srcId="{6AD3801A-9002-4B7B-893F-E5A2DFA059E9}" destId="{DA9C0A55-3783-584B-99DD-5E02B934661B}" srcOrd="1" destOrd="0" presId="urn:microsoft.com/office/officeart/2016/7/layout/RepeatingBendingProcessNew"/>
    <dgm:cxn modelId="{54301CED-935E-9641-8D84-213F14F19CB5}" type="presOf" srcId="{3BF338E0-6153-4E08-82C5-FE2550A8344C}" destId="{DE415CAC-AF6B-6143-AF3F-40D247BB0F8D}" srcOrd="0" destOrd="0" presId="urn:microsoft.com/office/officeart/2016/7/layout/RepeatingBendingProcessNew"/>
    <dgm:cxn modelId="{31DD1DF1-3C04-694C-816B-56E50A3F7088}" type="presOf" srcId="{9E61BA58-6567-4E85-8058-3DB3781AB7D1}" destId="{CBD6716D-3EDB-C74A-AECA-7A0703F0ED88}" srcOrd="0" destOrd="0" presId="urn:microsoft.com/office/officeart/2016/7/layout/RepeatingBendingProcessNew"/>
    <dgm:cxn modelId="{380451F4-0057-4AFB-9E80-226A538C6B77}" srcId="{CCC3F9D7-FDA0-4E74-A7D9-26FA2A4CA7DE}" destId="{B32B0591-E4F4-49FB-848F-75523B65064D}" srcOrd="2" destOrd="0" parTransId="{1A9A7F48-DE64-44DB-B3D8-94E86D96813D}" sibTransId="{D22A30A3-4D18-4114-A619-052EE0F91011}"/>
    <dgm:cxn modelId="{B1A118F6-1D86-4A4C-B2D0-CB1A53A306F2}" type="presOf" srcId="{DB85D74E-BB59-43CB-9E5C-6C0C61B44DD6}" destId="{B75C6D06-3907-8347-8EC1-255BEF924D79}" srcOrd="0" destOrd="0" presId="urn:microsoft.com/office/officeart/2016/7/layout/RepeatingBendingProcessNew"/>
    <dgm:cxn modelId="{5678D6FA-3548-CF47-A872-46C9E7080CA8}" type="presOf" srcId="{B32B0591-E4F4-49FB-848F-75523B65064D}" destId="{7373E177-71B5-0142-A0BD-342DF3FECB69}" srcOrd="0" destOrd="0" presId="urn:microsoft.com/office/officeart/2016/7/layout/RepeatingBendingProcessNew"/>
    <dgm:cxn modelId="{80B637FD-6A53-5542-8ABC-BDAE1CBE630B}" type="presOf" srcId="{D22A30A3-4D18-4114-A619-052EE0F91011}" destId="{017EA006-D85E-8449-A509-1DC8B63B5973}" srcOrd="0" destOrd="0" presId="urn:microsoft.com/office/officeart/2016/7/layout/RepeatingBendingProcessNew"/>
    <dgm:cxn modelId="{8FFF354F-E147-0847-895B-152B96798F57}" type="presParOf" srcId="{F5F165EC-9E19-D24C-92B5-24BC5AC09973}" destId="{C3B350B0-1D45-224A-A2BD-72A96362AE2D}" srcOrd="0" destOrd="0" presId="urn:microsoft.com/office/officeart/2016/7/layout/RepeatingBendingProcessNew"/>
    <dgm:cxn modelId="{FC1D86E2-2D18-7048-BCCD-8D9BCEFFECA9}" type="presParOf" srcId="{F5F165EC-9E19-D24C-92B5-24BC5AC09973}" destId="{BA2BD048-F7C9-A54F-8183-2EAD1CFEEE81}" srcOrd="1" destOrd="0" presId="urn:microsoft.com/office/officeart/2016/7/layout/RepeatingBendingProcessNew"/>
    <dgm:cxn modelId="{87785480-B6C6-864A-A201-75BC25033CC1}" type="presParOf" srcId="{BA2BD048-F7C9-A54F-8183-2EAD1CFEEE81}" destId="{7AF10862-34CC-CF4C-9BEB-99C624009A11}" srcOrd="0" destOrd="0" presId="urn:microsoft.com/office/officeart/2016/7/layout/RepeatingBendingProcessNew"/>
    <dgm:cxn modelId="{130018C2-5A16-C94A-B282-22D7EB6A1D1F}" type="presParOf" srcId="{F5F165EC-9E19-D24C-92B5-24BC5AC09973}" destId="{B75C6D06-3907-8347-8EC1-255BEF924D79}" srcOrd="2" destOrd="0" presId="urn:microsoft.com/office/officeart/2016/7/layout/RepeatingBendingProcessNew"/>
    <dgm:cxn modelId="{5E791F54-279E-4F43-8867-8E6F665CF2C2}" type="presParOf" srcId="{F5F165EC-9E19-D24C-92B5-24BC5AC09973}" destId="{DE415CAC-AF6B-6143-AF3F-40D247BB0F8D}" srcOrd="3" destOrd="0" presId="urn:microsoft.com/office/officeart/2016/7/layout/RepeatingBendingProcessNew"/>
    <dgm:cxn modelId="{D94730FD-01E8-294E-BF45-A69D292F3922}" type="presParOf" srcId="{DE415CAC-AF6B-6143-AF3F-40D247BB0F8D}" destId="{E5B18CFF-3A31-E544-BCB9-A2FCDC0E5BDD}" srcOrd="0" destOrd="0" presId="urn:microsoft.com/office/officeart/2016/7/layout/RepeatingBendingProcessNew"/>
    <dgm:cxn modelId="{04422A75-DCED-D543-AA42-26578A30C7DF}" type="presParOf" srcId="{F5F165EC-9E19-D24C-92B5-24BC5AC09973}" destId="{7373E177-71B5-0142-A0BD-342DF3FECB69}" srcOrd="4" destOrd="0" presId="urn:microsoft.com/office/officeart/2016/7/layout/RepeatingBendingProcessNew"/>
    <dgm:cxn modelId="{150ABC0C-2132-634C-9FDB-AD9BAF39137B}" type="presParOf" srcId="{F5F165EC-9E19-D24C-92B5-24BC5AC09973}" destId="{017EA006-D85E-8449-A509-1DC8B63B5973}" srcOrd="5" destOrd="0" presId="urn:microsoft.com/office/officeart/2016/7/layout/RepeatingBendingProcessNew"/>
    <dgm:cxn modelId="{C4B5A7C5-38AF-A248-850F-545B32915482}" type="presParOf" srcId="{017EA006-D85E-8449-A509-1DC8B63B5973}" destId="{F00C8B42-3A84-2445-86FA-EDB7AE3A265C}" srcOrd="0" destOrd="0" presId="urn:microsoft.com/office/officeart/2016/7/layout/RepeatingBendingProcessNew"/>
    <dgm:cxn modelId="{6FAC9CAF-8E8F-2A46-889D-D76782B858DA}" type="presParOf" srcId="{F5F165EC-9E19-D24C-92B5-24BC5AC09973}" destId="{6A8F09F7-4771-2143-B2A8-AD13C472FDB9}" srcOrd="6" destOrd="0" presId="urn:microsoft.com/office/officeart/2016/7/layout/RepeatingBendingProcessNew"/>
    <dgm:cxn modelId="{228F30C7-C79B-D84B-9A62-819D863BF33A}" type="presParOf" srcId="{F5F165EC-9E19-D24C-92B5-24BC5AC09973}" destId="{DD5803AD-C761-8340-B498-26D53BE0A95F}" srcOrd="7" destOrd="0" presId="urn:microsoft.com/office/officeart/2016/7/layout/RepeatingBendingProcessNew"/>
    <dgm:cxn modelId="{E4E4175A-D285-AC44-97E3-120811865D17}" type="presParOf" srcId="{DD5803AD-C761-8340-B498-26D53BE0A95F}" destId="{00F9DFAB-81C2-EE45-B303-96BB58D1BFDB}" srcOrd="0" destOrd="0" presId="urn:microsoft.com/office/officeart/2016/7/layout/RepeatingBendingProcessNew"/>
    <dgm:cxn modelId="{1204255E-5816-9249-B232-F0446898478E}" type="presParOf" srcId="{F5F165EC-9E19-D24C-92B5-24BC5AC09973}" destId="{8C5AD5F3-4C46-1349-943F-CE99F1001572}" srcOrd="8" destOrd="0" presId="urn:microsoft.com/office/officeart/2016/7/layout/RepeatingBendingProcessNew"/>
    <dgm:cxn modelId="{5D53F391-0D12-6948-A7FE-5B28682C76F7}" type="presParOf" srcId="{F5F165EC-9E19-D24C-92B5-24BC5AC09973}" destId="{188AFB82-7B31-7D44-90CC-FFE5AD782EB9}" srcOrd="9" destOrd="0" presId="urn:microsoft.com/office/officeart/2016/7/layout/RepeatingBendingProcessNew"/>
    <dgm:cxn modelId="{9F062013-B909-6046-B917-8A11A31BE3E5}" type="presParOf" srcId="{188AFB82-7B31-7D44-90CC-FFE5AD782EB9}" destId="{6158090B-5B7F-E94A-83F8-3A565AB094FD}" srcOrd="0" destOrd="0" presId="urn:microsoft.com/office/officeart/2016/7/layout/RepeatingBendingProcessNew"/>
    <dgm:cxn modelId="{F19C3D97-B14E-B542-A938-C95A202AE82D}" type="presParOf" srcId="{F5F165EC-9E19-D24C-92B5-24BC5AC09973}" destId="{838B32DA-615F-4B4C-BFAF-508722873A7B}" srcOrd="10" destOrd="0" presId="urn:microsoft.com/office/officeart/2016/7/layout/RepeatingBendingProcessNew"/>
    <dgm:cxn modelId="{8460533C-6C19-CE4E-BD59-20779AD19E00}" type="presParOf" srcId="{F5F165EC-9E19-D24C-92B5-24BC5AC09973}" destId="{CBD6716D-3EDB-C74A-AECA-7A0703F0ED88}" srcOrd="11" destOrd="0" presId="urn:microsoft.com/office/officeart/2016/7/layout/RepeatingBendingProcessNew"/>
    <dgm:cxn modelId="{4C1F3151-ADDE-8D4B-B606-35B86B27E431}" type="presParOf" srcId="{CBD6716D-3EDB-C74A-AECA-7A0703F0ED88}" destId="{43687231-3030-0744-AAF9-8DF8D0268399}" srcOrd="0" destOrd="0" presId="urn:microsoft.com/office/officeart/2016/7/layout/RepeatingBendingProcessNew"/>
    <dgm:cxn modelId="{C558858F-5366-1F4E-8251-7A50AE7018C8}" type="presParOf" srcId="{F5F165EC-9E19-D24C-92B5-24BC5AC09973}" destId="{04C4119C-56D0-514A-96DC-2E3B5AC4D0AB}" srcOrd="12" destOrd="0" presId="urn:microsoft.com/office/officeart/2016/7/layout/RepeatingBendingProcessNew"/>
    <dgm:cxn modelId="{B6A6B93E-DBC7-F14C-8615-01367B347B5A}" type="presParOf" srcId="{F5F165EC-9E19-D24C-92B5-24BC5AC09973}" destId="{C4825DD7-10E8-BE40-8B94-8D828499030F}" srcOrd="13" destOrd="0" presId="urn:microsoft.com/office/officeart/2016/7/layout/RepeatingBendingProcessNew"/>
    <dgm:cxn modelId="{420BD56B-E68A-D446-A9B3-BDC514AE09B4}" type="presParOf" srcId="{C4825DD7-10E8-BE40-8B94-8D828499030F}" destId="{42499B01-61D6-7345-8162-3C3EFA18B01A}" srcOrd="0" destOrd="0" presId="urn:microsoft.com/office/officeart/2016/7/layout/RepeatingBendingProcessNew"/>
    <dgm:cxn modelId="{4C571912-1C9D-1C4B-B971-BE5BAF12D308}" type="presParOf" srcId="{F5F165EC-9E19-D24C-92B5-24BC5AC09973}" destId="{20469972-5992-C148-917B-FD4BC148C25E}" srcOrd="14" destOrd="0" presId="urn:microsoft.com/office/officeart/2016/7/layout/RepeatingBendingProcessNew"/>
    <dgm:cxn modelId="{F1A9F6D4-1CC4-1B4D-9B91-0362C0E38F5E}" type="presParOf" srcId="{F5F165EC-9E19-D24C-92B5-24BC5AC09973}" destId="{85C8EAF8-FC45-FC4F-AE85-CCF8B33F5AD9}" srcOrd="15" destOrd="0" presId="urn:microsoft.com/office/officeart/2016/7/layout/RepeatingBendingProcessNew"/>
    <dgm:cxn modelId="{AB287243-8E5E-C74C-9E7E-BEB7AD9B1F91}" type="presParOf" srcId="{85C8EAF8-FC45-FC4F-AE85-CCF8B33F5AD9}" destId="{DA9C0A55-3783-584B-99DD-5E02B934661B}" srcOrd="0" destOrd="0" presId="urn:microsoft.com/office/officeart/2016/7/layout/RepeatingBendingProcessNew"/>
    <dgm:cxn modelId="{2832F7AD-3EE0-AC42-AD57-EA9DDA7241AB}" type="presParOf" srcId="{F5F165EC-9E19-D24C-92B5-24BC5AC09973}" destId="{A0FB38FC-0C2B-1C41-836C-7ADB9A8230BD}" srcOrd="1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2BD048-F7C9-A54F-8183-2EAD1CFEEE81}">
      <dsp:nvSpPr>
        <dsp:cNvPr id="0" name=""/>
        <dsp:cNvSpPr/>
      </dsp:nvSpPr>
      <dsp:spPr>
        <a:xfrm>
          <a:off x="2537366" y="533412"/>
          <a:ext cx="4118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813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32213" y="576920"/>
        <a:ext cx="22120" cy="4424"/>
      </dsp:txXfrm>
    </dsp:sp>
    <dsp:sp modelId="{C3B350B0-1D45-224A-A2BD-72A96362AE2D}">
      <dsp:nvSpPr>
        <dsp:cNvPr id="0" name=""/>
        <dsp:cNvSpPr/>
      </dsp:nvSpPr>
      <dsp:spPr>
        <a:xfrm>
          <a:off x="615628" y="2070"/>
          <a:ext cx="1923538" cy="115412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4255" tIns="98937" rIns="94255" bIns="98937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Inputs</a:t>
          </a:r>
        </a:p>
      </dsp:txBody>
      <dsp:txXfrm>
        <a:off x="615628" y="2070"/>
        <a:ext cx="1923538" cy="1154123"/>
      </dsp:txXfrm>
    </dsp:sp>
    <dsp:sp modelId="{DE415CAC-AF6B-6143-AF3F-40D247BB0F8D}">
      <dsp:nvSpPr>
        <dsp:cNvPr id="0" name=""/>
        <dsp:cNvSpPr/>
      </dsp:nvSpPr>
      <dsp:spPr>
        <a:xfrm>
          <a:off x="4903319" y="533412"/>
          <a:ext cx="4118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813" y="45720"/>
              </a:lnTo>
            </a:path>
          </a:pathLst>
        </a:custGeom>
        <a:noFill/>
        <a:ln w="9525" cap="flat" cmpd="sng" algn="ctr">
          <a:solidFill>
            <a:schemeClr val="accent2">
              <a:hueOff val="668789"/>
              <a:satOff val="-834"/>
              <a:lumOff val="19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98165" y="576920"/>
        <a:ext cx="22120" cy="4424"/>
      </dsp:txXfrm>
    </dsp:sp>
    <dsp:sp modelId="{B75C6D06-3907-8347-8EC1-255BEF924D79}">
      <dsp:nvSpPr>
        <dsp:cNvPr id="0" name=""/>
        <dsp:cNvSpPr/>
      </dsp:nvSpPr>
      <dsp:spPr>
        <a:xfrm>
          <a:off x="2981580" y="2070"/>
          <a:ext cx="1923538" cy="1154123"/>
        </a:xfrm>
        <a:prstGeom prst="rect">
          <a:avLst/>
        </a:prstGeom>
        <a:gradFill rotWithShape="0">
          <a:gsLst>
            <a:gs pos="0">
              <a:schemeClr val="accent2">
                <a:hueOff val="585190"/>
                <a:satOff val="-730"/>
                <a:lumOff val="17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585190"/>
                <a:satOff val="-730"/>
                <a:lumOff val="17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4255" tIns="98937" rIns="94255" bIns="98937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Real-time customer data: income, credit utilization, missed payments, employment status, loan balance, payment history</a:t>
          </a:r>
        </a:p>
      </dsp:txBody>
      <dsp:txXfrm>
        <a:off x="2981580" y="2070"/>
        <a:ext cx="1923538" cy="1154123"/>
      </dsp:txXfrm>
    </dsp:sp>
    <dsp:sp modelId="{017EA006-D85E-8449-A509-1DC8B63B5973}">
      <dsp:nvSpPr>
        <dsp:cNvPr id="0" name=""/>
        <dsp:cNvSpPr/>
      </dsp:nvSpPr>
      <dsp:spPr>
        <a:xfrm>
          <a:off x="1577397" y="1154393"/>
          <a:ext cx="4731904" cy="411813"/>
        </a:xfrm>
        <a:custGeom>
          <a:avLst/>
          <a:gdLst/>
          <a:ahLst/>
          <a:cxnLst/>
          <a:rect l="0" t="0" r="0" b="0"/>
          <a:pathLst>
            <a:path>
              <a:moveTo>
                <a:pt x="4731904" y="0"/>
              </a:moveTo>
              <a:lnTo>
                <a:pt x="4731904" y="223006"/>
              </a:lnTo>
              <a:lnTo>
                <a:pt x="0" y="223006"/>
              </a:lnTo>
              <a:lnTo>
                <a:pt x="0" y="411813"/>
              </a:lnTo>
            </a:path>
          </a:pathLst>
        </a:custGeom>
        <a:noFill/>
        <a:ln w="9525" cap="flat" cmpd="sng" algn="ctr">
          <a:solidFill>
            <a:schemeClr val="accent2">
              <a:hueOff val="1337577"/>
              <a:satOff val="-1668"/>
              <a:lumOff val="392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24536" y="1358088"/>
        <a:ext cx="237627" cy="4424"/>
      </dsp:txXfrm>
    </dsp:sp>
    <dsp:sp modelId="{7373E177-71B5-0142-A0BD-342DF3FECB69}">
      <dsp:nvSpPr>
        <dsp:cNvPr id="0" name=""/>
        <dsp:cNvSpPr/>
      </dsp:nvSpPr>
      <dsp:spPr>
        <a:xfrm>
          <a:off x="5347533" y="2070"/>
          <a:ext cx="1923538" cy="1154123"/>
        </a:xfrm>
        <a:prstGeom prst="rect">
          <a:avLst/>
        </a:prstGeom>
        <a:gradFill rotWithShape="0">
          <a:gsLst>
            <a:gs pos="0">
              <a:schemeClr val="accent2">
                <a:hueOff val="1170380"/>
                <a:satOff val="-1460"/>
                <a:lumOff val="34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1170380"/>
                <a:satOff val="-1460"/>
                <a:lumOff val="34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4255" tIns="98937" rIns="94255" bIns="98937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Decision Logic</a:t>
          </a:r>
        </a:p>
      </dsp:txBody>
      <dsp:txXfrm>
        <a:off x="5347533" y="2070"/>
        <a:ext cx="1923538" cy="1154123"/>
      </dsp:txXfrm>
    </dsp:sp>
    <dsp:sp modelId="{DD5803AD-C761-8340-B498-26D53BE0A95F}">
      <dsp:nvSpPr>
        <dsp:cNvPr id="0" name=""/>
        <dsp:cNvSpPr/>
      </dsp:nvSpPr>
      <dsp:spPr>
        <a:xfrm>
          <a:off x="2537366" y="2129948"/>
          <a:ext cx="4118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813" y="45720"/>
              </a:lnTo>
            </a:path>
          </a:pathLst>
        </a:custGeom>
        <a:noFill/>
        <a:ln w="9525" cap="flat" cmpd="sng" algn="ctr">
          <a:solidFill>
            <a:schemeClr val="accent2">
              <a:hueOff val="2006366"/>
              <a:satOff val="-2502"/>
              <a:lumOff val="58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32213" y="2173456"/>
        <a:ext cx="22120" cy="4424"/>
      </dsp:txXfrm>
    </dsp:sp>
    <dsp:sp modelId="{6A8F09F7-4771-2143-B2A8-AD13C472FDB9}">
      <dsp:nvSpPr>
        <dsp:cNvPr id="0" name=""/>
        <dsp:cNvSpPr/>
      </dsp:nvSpPr>
      <dsp:spPr>
        <a:xfrm>
          <a:off x="615628" y="1598607"/>
          <a:ext cx="1923538" cy="1154123"/>
        </a:xfrm>
        <a:prstGeom prst="rect">
          <a:avLst/>
        </a:prstGeom>
        <a:gradFill rotWithShape="0">
          <a:gsLst>
            <a:gs pos="0">
              <a:schemeClr val="accent2">
                <a:hueOff val="1755570"/>
                <a:satOff val="-2190"/>
                <a:lumOff val="51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1755570"/>
                <a:satOff val="-2190"/>
                <a:lumOff val="51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4255" tIns="98937" rIns="94255" bIns="98937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Combines predictive scores (logistic regression) with business rules to determine intervention paths</a:t>
          </a:r>
        </a:p>
      </dsp:txBody>
      <dsp:txXfrm>
        <a:off x="615628" y="1598607"/>
        <a:ext cx="1923538" cy="1154123"/>
      </dsp:txXfrm>
    </dsp:sp>
    <dsp:sp modelId="{188AFB82-7B31-7D44-90CC-FFE5AD782EB9}">
      <dsp:nvSpPr>
        <dsp:cNvPr id="0" name=""/>
        <dsp:cNvSpPr/>
      </dsp:nvSpPr>
      <dsp:spPr>
        <a:xfrm>
          <a:off x="4903319" y="2129948"/>
          <a:ext cx="4118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813" y="45720"/>
              </a:lnTo>
            </a:path>
          </a:pathLst>
        </a:custGeom>
        <a:noFill/>
        <a:ln w="9525" cap="flat" cmpd="sng" algn="ctr">
          <a:solidFill>
            <a:schemeClr val="accent2">
              <a:hueOff val="2675154"/>
              <a:satOff val="-3337"/>
              <a:lumOff val="78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98165" y="2173456"/>
        <a:ext cx="22120" cy="4424"/>
      </dsp:txXfrm>
    </dsp:sp>
    <dsp:sp modelId="{8C5AD5F3-4C46-1349-943F-CE99F1001572}">
      <dsp:nvSpPr>
        <dsp:cNvPr id="0" name=""/>
        <dsp:cNvSpPr/>
      </dsp:nvSpPr>
      <dsp:spPr>
        <a:xfrm>
          <a:off x="2981580" y="1598607"/>
          <a:ext cx="1923538" cy="1154123"/>
        </a:xfrm>
        <a:prstGeom prst="rect">
          <a:avLst/>
        </a:prstGeom>
        <a:gradFill rotWithShape="0">
          <a:gsLst>
            <a:gs pos="0">
              <a:schemeClr val="accent2">
                <a:hueOff val="2340760"/>
                <a:satOff val="-2919"/>
                <a:lumOff val="68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2340760"/>
                <a:satOff val="-2919"/>
                <a:lumOff val="68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4255" tIns="98937" rIns="94255" bIns="98937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Decision engine assigns customer to optimal action pathway</a:t>
          </a:r>
        </a:p>
      </dsp:txBody>
      <dsp:txXfrm>
        <a:off x="2981580" y="1598607"/>
        <a:ext cx="1923538" cy="1154123"/>
      </dsp:txXfrm>
    </dsp:sp>
    <dsp:sp modelId="{CBD6716D-3EDB-C74A-AECA-7A0703F0ED88}">
      <dsp:nvSpPr>
        <dsp:cNvPr id="0" name=""/>
        <dsp:cNvSpPr/>
      </dsp:nvSpPr>
      <dsp:spPr>
        <a:xfrm>
          <a:off x="1577397" y="2750930"/>
          <a:ext cx="4731904" cy="411813"/>
        </a:xfrm>
        <a:custGeom>
          <a:avLst/>
          <a:gdLst/>
          <a:ahLst/>
          <a:cxnLst/>
          <a:rect l="0" t="0" r="0" b="0"/>
          <a:pathLst>
            <a:path>
              <a:moveTo>
                <a:pt x="4731904" y="0"/>
              </a:moveTo>
              <a:lnTo>
                <a:pt x="4731904" y="223006"/>
              </a:lnTo>
              <a:lnTo>
                <a:pt x="0" y="223006"/>
              </a:lnTo>
              <a:lnTo>
                <a:pt x="0" y="411813"/>
              </a:lnTo>
            </a:path>
          </a:pathLst>
        </a:custGeom>
        <a:noFill/>
        <a:ln w="9525" cap="flat" cmpd="sng" algn="ctr">
          <a:solidFill>
            <a:schemeClr val="accent2">
              <a:hueOff val="3343943"/>
              <a:satOff val="-4171"/>
              <a:lumOff val="981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24536" y="2954625"/>
        <a:ext cx="237627" cy="4424"/>
      </dsp:txXfrm>
    </dsp:sp>
    <dsp:sp modelId="{838B32DA-615F-4B4C-BFAF-508722873A7B}">
      <dsp:nvSpPr>
        <dsp:cNvPr id="0" name=""/>
        <dsp:cNvSpPr/>
      </dsp:nvSpPr>
      <dsp:spPr>
        <a:xfrm>
          <a:off x="5347533" y="1598607"/>
          <a:ext cx="1923538" cy="1154123"/>
        </a:xfrm>
        <a:prstGeom prst="rect">
          <a:avLst/>
        </a:prstGeom>
        <a:gradFill rotWithShape="0">
          <a:gsLst>
            <a:gs pos="0">
              <a:schemeClr val="accent2">
                <a:hueOff val="2925950"/>
                <a:satOff val="-3649"/>
                <a:lumOff val="85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2925950"/>
                <a:satOff val="-3649"/>
                <a:lumOff val="85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4255" tIns="98937" rIns="94255" bIns="98937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Actions</a:t>
          </a:r>
        </a:p>
      </dsp:txBody>
      <dsp:txXfrm>
        <a:off x="5347533" y="1598607"/>
        <a:ext cx="1923538" cy="1154123"/>
      </dsp:txXfrm>
    </dsp:sp>
    <dsp:sp modelId="{C4825DD7-10E8-BE40-8B94-8D828499030F}">
      <dsp:nvSpPr>
        <dsp:cNvPr id="0" name=""/>
        <dsp:cNvSpPr/>
      </dsp:nvSpPr>
      <dsp:spPr>
        <a:xfrm>
          <a:off x="2537366" y="3726485"/>
          <a:ext cx="4118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813" y="45720"/>
              </a:lnTo>
            </a:path>
          </a:pathLst>
        </a:custGeom>
        <a:noFill/>
        <a:ln w="9525" cap="flat" cmpd="sng" algn="ctr">
          <a:solidFill>
            <a:schemeClr val="accent2">
              <a:hueOff val="4012731"/>
              <a:satOff val="-5005"/>
              <a:lumOff val="117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32213" y="3769993"/>
        <a:ext cx="22120" cy="4424"/>
      </dsp:txXfrm>
    </dsp:sp>
    <dsp:sp modelId="{04C4119C-56D0-514A-96DC-2E3B5AC4D0AB}">
      <dsp:nvSpPr>
        <dsp:cNvPr id="0" name=""/>
        <dsp:cNvSpPr/>
      </dsp:nvSpPr>
      <dsp:spPr>
        <a:xfrm>
          <a:off x="615628" y="3195144"/>
          <a:ext cx="1923538" cy="1154123"/>
        </a:xfrm>
        <a:prstGeom prst="rect">
          <a:avLst/>
        </a:prstGeom>
        <a:gradFill rotWithShape="0">
          <a:gsLst>
            <a:gs pos="0">
              <a:schemeClr val="accent2">
                <a:hueOff val="3511140"/>
                <a:satOff val="-4379"/>
                <a:lumOff val="103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3511140"/>
                <a:satOff val="-4379"/>
                <a:lumOff val="103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4255" tIns="98937" rIns="94255" bIns="98937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Automated payment reminders, credit counseling outreach, hardship offers, spending management programs</a:t>
          </a:r>
        </a:p>
      </dsp:txBody>
      <dsp:txXfrm>
        <a:off x="615628" y="3195144"/>
        <a:ext cx="1923538" cy="1154123"/>
      </dsp:txXfrm>
    </dsp:sp>
    <dsp:sp modelId="{85C8EAF8-FC45-FC4F-AE85-CCF8B33F5AD9}">
      <dsp:nvSpPr>
        <dsp:cNvPr id="0" name=""/>
        <dsp:cNvSpPr/>
      </dsp:nvSpPr>
      <dsp:spPr>
        <a:xfrm>
          <a:off x="4903319" y="3726485"/>
          <a:ext cx="4118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813" y="45720"/>
              </a:lnTo>
            </a:path>
          </a:pathLst>
        </a:custGeom>
        <a:noFill/>
        <a:ln w="9525" cap="flat" cmpd="sng" algn="ctr">
          <a:solidFill>
            <a:schemeClr val="accent2">
              <a:hueOff val="4681520"/>
              <a:satOff val="-5839"/>
              <a:lumOff val="137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98165" y="3769993"/>
        <a:ext cx="22120" cy="4424"/>
      </dsp:txXfrm>
    </dsp:sp>
    <dsp:sp modelId="{20469972-5992-C148-917B-FD4BC148C25E}">
      <dsp:nvSpPr>
        <dsp:cNvPr id="0" name=""/>
        <dsp:cNvSpPr/>
      </dsp:nvSpPr>
      <dsp:spPr>
        <a:xfrm>
          <a:off x="2981580" y="3195144"/>
          <a:ext cx="1923538" cy="1154123"/>
        </a:xfrm>
        <a:prstGeom prst="rect">
          <a:avLst/>
        </a:prstGeom>
        <a:gradFill rotWithShape="0">
          <a:gsLst>
            <a:gs pos="0">
              <a:schemeClr val="accent2">
                <a:hueOff val="4096330"/>
                <a:satOff val="-5109"/>
                <a:lumOff val="1201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4096330"/>
                <a:satOff val="-5109"/>
                <a:lumOff val="1201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4255" tIns="98937" rIns="94255" bIns="98937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🔄 Learning Loop</a:t>
          </a:r>
        </a:p>
      </dsp:txBody>
      <dsp:txXfrm>
        <a:off x="2981580" y="3195144"/>
        <a:ext cx="1923538" cy="1154123"/>
      </dsp:txXfrm>
    </dsp:sp>
    <dsp:sp modelId="{A0FB38FC-0C2B-1C41-836C-7ADB9A8230BD}">
      <dsp:nvSpPr>
        <dsp:cNvPr id="0" name=""/>
        <dsp:cNvSpPr/>
      </dsp:nvSpPr>
      <dsp:spPr>
        <a:xfrm>
          <a:off x="5347533" y="3195144"/>
          <a:ext cx="1923538" cy="1154123"/>
        </a:xfrm>
        <a:prstGeom prst="rect">
          <a:avLst/>
        </a:prstGeom>
        <a:gradFill rotWithShape="0">
          <a:gsLst>
            <a:gs pos="0">
              <a:schemeClr val="accent2">
                <a:hueOff val="4681520"/>
                <a:satOff val="-5839"/>
                <a:lumOff val="137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4681520"/>
                <a:satOff val="-5839"/>
                <a:lumOff val="137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4255" tIns="98937" rIns="94255" bIns="98937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Model continuously updated based on repayment outcomes, customer engagement, and fairness audits</a:t>
          </a:r>
        </a:p>
      </dsp:txBody>
      <dsp:txXfrm>
        <a:off x="5347533" y="3195144"/>
        <a:ext cx="1923538" cy="11541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Different Hand Drawn Graphs">
            <a:extLst>
              <a:ext uri="{FF2B5EF4-FFF2-40B4-BE49-F238E27FC236}">
                <a16:creationId xmlns:a16="http://schemas.microsoft.com/office/drawing/2014/main" id="{7596FD2C-0C47-0E44-0CC9-C9F3E5129A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3721" r="11064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AI-Powered Collections Strategy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Leveraging Agentic AI for Scalable, Fair, and Effective Debt Management at Geldium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6196C4-7C63-E314-CCC9-6125B8E69F2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814" r="20186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How the System Works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EB02080-0547-81C8-80DD-0B2CB83847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5420578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200">
                <a:solidFill>
                  <a:schemeClr val="bg1"/>
                </a:solidFill>
              </a:rPr>
              <a:t>System Components and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>
                <a:solidFill>
                  <a:schemeClr val="tx2"/>
                </a:solidFill>
              </a:rPr>
              <a:t>📊 Data Pipeline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2"/>
                </a:solidFill>
              </a:rPr>
              <a:t>• Ingests financial behavior data (e.g. income, credit utilization, missed payments)</a:t>
            </a:r>
          </a:p>
          <a:p>
            <a:pPr>
              <a:lnSpc>
                <a:spcPct val="90000"/>
              </a:lnSpc>
            </a:pPr>
            <a:endParaRPr lang="en-US" sz="160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2"/>
                </a:solidFill>
              </a:rPr>
              <a:t>⚙️ Decision Engine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2"/>
                </a:solidFill>
              </a:rPr>
              <a:t>• Applies ML risk model + business rules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2"/>
                </a:solidFill>
              </a:rPr>
              <a:t>• Considers payment history, utilization, employment, loan balance</a:t>
            </a:r>
          </a:p>
          <a:p>
            <a:pPr>
              <a:lnSpc>
                <a:spcPct val="90000"/>
              </a:lnSpc>
            </a:pPr>
            <a:endParaRPr lang="en-US" sz="160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2"/>
                </a:solidFill>
              </a:rPr>
              <a:t>📞 Action Layer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2"/>
                </a:solidFill>
              </a:rPr>
              <a:t>• Automated SMS, email, credit counseling, hardship plan offers</a:t>
            </a:r>
          </a:p>
          <a:p>
            <a:pPr>
              <a:lnSpc>
                <a:spcPct val="90000"/>
              </a:lnSpc>
            </a:pPr>
            <a:endParaRPr lang="en-US" sz="160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2"/>
                </a:solidFill>
              </a:rPr>
              <a:t>🔄 Learning Loop</a:t>
            </a: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chemeClr val="tx2"/>
                </a:solidFill>
              </a:rPr>
              <a:t>• Model retraining, fairness audits, and periodic human review based on performance outcomes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200">
                <a:solidFill>
                  <a:schemeClr val="bg1"/>
                </a:solidFill>
              </a:rPr>
              <a:t>Role of Agentic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Autonomous:</a:t>
            </a:r>
          </a:p>
          <a:p>
            <a:r>
              <a:rPr lang="en-US" sz="1600">
                <a:solidFill>
                  <a:schemeClr val="tx2"/>
                </a:solidFill>
              </a:rPr>
              <a:t>• Risk scoring</a:t>
            </a:r>
          </a:p>
          <a:p>
            <a:r>
              <a:rPr lang="en-US" sz="1600">
                <a:solidFill>
                  <a:schemeClr val="tx2"/>
                </a:solidFill>
              </a:rPr>
              <a:t>• Utilization monitoring</a:t>
            </a:r>
          </a:p>
          <a:p>
            <a:r>
              <a:rPr lang="en-US" sz="1600">
                <a:solidFill>
                  <a:schemeClr val="tx2"/>
                </a:solidFill>
              </a:rPr>
              <a:t>• Payment reminders</a:t>
            </a:r>
          </a:p>
          <a:p>
            <a:r>
              <a:rPr lang="en-US" sz="1600">
                <a:solidFill>
                  <a:schemeClr val="tx2"/>
                </a:solidFill>
              </a:rPr>
              <a:t>• Routine outreach</a:t>
            </a:r>
          </a:p>
          <a:p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Human 👥 Oversight:</a:t>
            </a:r>
          </a:p>
          <a:p>
            <a:r>
              <a:rPr lang="en-US" sz="1600">
                <a:solidFill>
                  <a:schemeClr val="tx2"/>
                </a:solidFill>
              </a:rPr>
              <a:t>• Hardship program approvals</a:t>
            </a:r>
          </a:p>
          <a:p>
            <a:r>
              <a:rPr lang="en-US" sz="1600">
                <a:solidFill>
                  <a:schemeClr val="tx2"/>
                </a:solidFill>
              </a:rPr>
              <a:t>• Escalation of complex customer cases</a:t>
            </a:r>
          </a:p>
          <a:p>
            <a:r>
              <a:rPr lang="en-US" sz="1600">
                <a:solidFill>
                  <a:schemeClr val="tx2"/>
                </a:solidFill>
              </a:rPr>
              <a:t>• 📝 Compliance checks</a:t>
            </a:r>
          </a:p>
          <a:p>
            <a:r>
              <a:rPr lang="en-US" sz="1600">
                <a:solidFill>
                  <a:schemeClr val="tx2"/>
                </a:solidFill>
              </a:rPr>
              <a:t>• ⚖️ Fairness audits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200">
                <a:solidFill>
                  <a:schemeClr val="bg1"/>
                </a:solidFill>
              </a:rPr>
              <a:t>Responsible AI Guardrails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⚖️ Fairness</a:t>
            </a:r>
          </a:p>
          <a:p>
            <a:r>
              <a:rPr lang="en-US" sz="1600">
                <a:solidFill>
                  <a:schemeClr val="tx2"/>
                </a:solidFill>
              </a:rPr>
              <a:t>• Subgroup bias audits by location, employment, and product type</a:t>
            </a:r>
          </a:p>
          <a:p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🔎 Transparency</a:t>
            </a:r>
          </a:p>
          <a:p>
            <a:r>
              <a:rPr lang="en-US" sz="1600">
                <a:solidFill>
                  <a:schemeClr val="tx2"/>
                </a:solidFill>
              </a:rPr>
              <a:t>• Explainable outputs with clear drivers behind risk scores</a:t>
            </a:r>
          </a:p>
          <a:p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📝 Compliance</a:t>
            </a:r>
          </a:p>
          <a:p>
            <a:r>
              <a:rPr lang="en-US" sz="1600">
                <a:solidFill>
                  <a:schemeClr val="tx2"/>
                </a:solidFill>
              </a:rPr>
              <a:t>• Adherence to GDPR, ECOA, FCRA, and local regulations</a:t>
            </a:r>
          </a:p>
          <a:p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👥 Oversight</a:t>
            </a:r>
          </a:p>
          <a:p>
            <a:r>
              <a:rPr lang="en-US" sz="1600">
                <a:solidFill>
                  <a:schemeClr val="tx2"/>
                </a:solidFill>
              </a:rPr>
              <a:t>• Human review for sensitive decisions such as hardship denials or escalations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200">
                <a:solidFill>
                  <a:schemeClr val="bg1"/>
                </a:solidFill>
              </a:rPr>
              <a:t>Expected Business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💼 Business Outcomes</a:t>
            </a:r>
          </a:p>
          <a:p>
            <a:r>
              <a:rPr lang="en-US" sz="1600">
                <a:solidFill>
                  <a:schemeClr val="tx2"/>
                </a:solidFill>
              </a:rPr>
              <a:t>• 10% reduction in delinquency</a:t>
            </a:r>
          </a:p>
          <a:p>
            <a:r>
              <a:rPr lang="en-US" sz="1600">
                <a:solidFill>
                  <a:schemeClr val="tx2"/>
                </a:solidFill>
              </a:rPr>
              <a:t>• Higher repayment rates</a:t>
            </a:r>
          </a:p>
          <a:p>
            <a:r>
              <a:rPr lang="en-US" sz="1600">
                <a:solidFill>
                  <a:schemeClr val="tx2"/>
                </a:solidFill>
              </a:rPr>
              <a:t>• Lower collection costs</a:t>
            </a:r>
          </a:p>
          <a:p>
            <a:r>
              <a:rPr lang="en-US" sz="1600">
                <a:solidFill>
                  <a:schemeClr val="tx2"/>
                </a:solidFill>
              </a:rPr>
              <a:t>• Automate ~60% of outreach</a:t>
            </a:r>
          </a:p>
          <a:p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🤝 Customer Outcomes</a:t>
            </a:r>
          </a:p>
          <a:p>
            <a:r>
              <a:rPr lang="en-US" sz="1600">
                <a:solidFill>
                  <a:schemeClr val="tx2"/>
                </a:solidFill>
              </a:rPr>
              <a:t>• Improved customer trust &amp; financial wellness</a:t>
            </a:r>
          </a:p>
          <a:p>
            <a:r>
              <a:rPr lang="en-US" sz="1600">
                <a:solidFill>
                  <a:schemeClr val="tx2"/>
                </a:solidFill>
              </a:rPr>
              <a:t>• More empathetic outreach</a:t>
            </a:r>
          </a:p>
          <a:p>
            <a:r>
              <a:rPr lang="en-US" sz="1600">
                <a:solidFill>
                  <a:schemeClr val="tx2"/>
                </a:solidFill>
              </a:rPr>
              <a:t>• Personalized assistance</a:t>
            </a:r>
          </a:p>
          <a:p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🚀 Operational Efficiency</a:t>
            </a:r>
          </a:p>
          <a:p>
            <a:r>
              <a:rPr lang="en-US" sz="1600">
                <a:solidFill>
                  <a:schemeClr val="tx2"/>
                </a:solidFill>
              </a:rPr>
              <a:t>• Free up staff for complex cases</a:t>
            </a:r>
          </a:p>
          <a:p>
            <a:r>
              <a:rPr lang="en-US" sz="1600">
                <a:solidFill>
                  <a:schemeClr val="tx2"/>
                </a:solidFill>
              </a:rPr>
              <a:t>• Scalable automated collections system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US" sz="4200">
                <a:solidFill>
                  <a:schemeClr val="bg1"/>
                </a:solidFill>
              </a:rPr>
              <a:t>Impact on Geldium’s Collections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📈 Enhanced Scalability</a:t>
            </a:r>
          </a:p>
          <a:p>
            <a:r>
              <a:rPr lang="en-US" sz="1600">
                <a:solidFill>
                  <a:schemeClr val="tx2"/>
                </a:solidFill>
              </a:rPr>
              <a:t>• Agentic AI supports broad outreach while personalizing customer experience</a:t>
            </a:r>
          </a:p>
          <a:p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💰 Cost Efficiency</a:t>
            </a:r>
          </a:p>
          <a:p>
            <a:r>
              <a:rPr lang="en-US" sz="1600">
                <a:solidFill>
                  <a:schemeClr val="tx2"/>
                </a:solidFill>
              </a:rPr>
              <a:t>• Reduces manual outreach workload, lowering operational costs</a:t>
            </a:r>
          </a:p>
          <a:p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🛡️ Improved Risk Management</a:t>
            </a:r>
          </a:p>
          <a:p>
            <a:r>
              <a:rPr lang="en-US" sz="1600">
                <a:solidFill>
                  <a:schemeClr val="tx2"/>
                </a:solidFill>
              </a:rPr>
              <a:t>• Targeted interventions for high-risk accounts improve overall collections performance</a:t>
            </a:r>
          </a:p>
          <a:p>
            <a:endParaRPr lang="en-US" sz="1600">
              <a:solidFill>
                <a:schemeClr val="tx2"/>
              </a:solidFill>
            </a:endParaRPr>
          </a:p>
          <a:p>
            <a:r>
              <a:rPr lang="en-US" sz="1600">
                <a:solidFill>
                  <a:schemeClr val="tx2"/>
                </a:solidFill>
              </a:rPr>
              <a:t>😊 Better Customer Experience</a:t>
            </a:r>
          </a:p>
          <a:p>
            <a:r>
              <a:rPr lang="en-US" sz="1600">
                <a:solidFill>
                  <a:schemeClr val="tx2"/>
                </a:solidFill>
              </a:rPr>
              <a:t>• Transparent, fair and respectful collections journey boosts customer trust &amp; retention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399</Words>
  <Application>Microsoft Macintosh PowerPoint</Application>
  <PresentationFormat>On-screen Show (4:3)</PresentationFormat>
  <Paragraphs>76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AI-Powered Collections Strategy</vt:lpstr>
      <vt:lpstr>How the System Works</vt:lpstr>
      <vt:lpstr>System Components and Workflow</vt:lpstr>
      <vt:lpstr>Role of Agentic AI</vt:lpstr>
      <vt:lpstr>Responsible AI Guardrails</vt:lpstr>
      <vt:lpstr>Expected Business Impact</vt:lpstr>
      <vt:lpstr>Impact on Geldium’s Collections Strategy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Natarajan Manohar, Vishal Kanna</cp:lastModifiedBy>
  <cp:revision>3</cp:revision>
  <dcterms:created xsi:type="dcterms:W3CDTF">2013-01-27T09:14:16Z</dcterms:created>
  <dcterms:modified xsi:type="dcterms:W3CDTF">2025-06-13T04:55:24Z</dcterms:modified>
  <cp:category/>
</cp:coreProperties>
</file>

<file path=docProps/thumbnail.jpeg>
</file>